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8" r:id="rId3"/>
    <p:sldId id="259" r:id="rId4"/>
    <p:sldId id="261" r:id="rId5"/>
    <p:sldId id="284" r:id="rId6"/>
    <p:sldId id="290" r:id="rId7"/>
    <p:sldId id="286" r:id="rId8"/>
    <p:sldId id="287" r:id="rId9"/>
    <p:sldId id="262" r:id="rId10"/>
    <p:sldId id="283" r:id="rId11"/>
    <p:sldId id="271" r:id="rId12"/>
    <p:sldId id="291" r:id="rId13"/>
    <p:sldId id="285" r:id="rId14"/>
    <p:sldId id="272" r:id="rId15"/>
    <p:sldId id="267" r:id="rId16"/>
    <p:sldId id="265" r:id="rId17"/>
    <p:sldId id="282" r:id="rId18"/>
    <p:sldId id="263" r:id="rId19"/>
    <p:sldId id="289" r:id="rId20"/>
    <p:sldId id="264" r:id="rId21"/>
    <p:sldId id="268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auto" initials="A" lastIdx="4" clrIdx="0">
    <p:extLst>
      <p:ext uri="{19B8F6BF-5375-455C-9EA6-DF929625EA0E}">
        <p15:presenceInfo xmlns:p15="http://schemas.microsoft.com/office/powerpoint/2012/main" userId="Adaut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07" autoAdjust="0"/>
    <p:restoredTop sz="94660"/>
  </p:normalViewPr>
  <p:slideViewPr>
    <p:cSldViewPr snapToGrid="0">
      <p:cViewPr varScale="1">
        <p:scale>
          <a:sx n="89" d="100"/>
          <a:sy n="89" d="100"/>
        </p:scale>
        <p:origin x="50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0T09:23:02.080" idx="1">
    <p:pos x="10" y="10"/>
    <p:text>Adauto: Explicar sobre o caminho até chegar na base de dados final</p:text>
    <p:extLst>
      <p:ext uri="{C676402C-5697-4E1C-873F-D02D1690AC5C}">
        <p15:threadingInfo xmlns:p15="http://schemas.microsoft.com/office/powerpoint/2012/main" timeZoneBias="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0T09:24:11.265" idx="3">
    <p:pos x="10" y="10"/>
    <p:text>Lucas</p:text>
    <p:extLst>
      <p:ext uri="{C676402C-5697-4E1C-873F-D02D1690AC5C}">
        <p15:threadingInfo xmlns:p15="http://schemas.microsoft.com/office/powerpoint/2012/main" timeZoneBias="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0T09:23:42.829" idx="2">
    <p:pos x="10" y="10"/>
    <p:text>Adauto: Explicar como geramos a base de dados final</p:text>
    <p:extLst>
      <p:ext uri="{C676402C-5697-4E1C-873F-D02D1690AC5C}">
        <p15:threadingInfo xmlns:p15="http://schemas.microsoft.com/office/powerpoint/2012/main" timeZoneBias="1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EE824-76D2-4280-871E-90D1778078B0}" type="datetimeFigureOut">
              <a:rPr lang="pt-BR" smtClean="0"/>
              <a:t>23/11/2017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E3C5-F10F-4086-8E74-C3BF872A21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1116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EE824-76D2-4280-871E-90D1778078B0}" type="datetimeFigureOut">
              <a:rPr lang="pt-BR" smtClean="0"/>
              <a:t>23/11/2017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E3C5-F10F-4086-8E74-C3BF872A21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649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EE824-76D2-4280-871E-90D1778078B0}" type="datetimeFigureOut">
              <a:rPr lang="pt-BR" smtClean="0"/>
              <a:t>23/11/2017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E3C5-F10F-4086-8E74-C3BF872A21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2280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EE824-76D2-4280-871E-90D1778078B0}" type="datetimeFigureOut">
              <a:rPr lang="pt-BR" smtClean="0"/>
              <a:t>23/11/2017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E3C5-F10F-4086-8E74-C3BF872A21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3814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EE824-76D2-4280-871E-90D1778078B0}" type="datetimeFigureOut">
              <a:rPr lang="pt-BR" smtClean="0"/>
              <a:t>23/11/2017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E3C5-F10F-4086-8E74-C3BF872A21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00969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EE824-76D2-4280-871E-90D1778078B0}" type="datetimeFigureOut">
              <a:rPr lang="pt-BR" smtClean="0"/>
              <a:t>23/11/2017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E3C5-F10F-4086-8E74-C3BF872A21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4034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EE824-76D2-4280-871E-90D1778078B0}" type="datetimeFigureOut">
              <a:rPr lang="pt-BR" smtClean="0"/>
              <a:t>23/11/2017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E3C5-F10F-4086-8E74-C3BF872A21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3983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EE824-76D2-4280-871E-90D1778078B0}" type="datetimeFigureOut">
              <a:rPr lang="pt-BR" smtClean="0"/>
              <a:t>23/11/2017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E3C5-F10F-4086-8E74-C3BF872A21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55660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EE824-76D2-4280-871E-90D1778078B0}" type="datetimeFigureOut">
              <a:rPr lang="pt-BR" smtClean="0"/>
              <a:t>23/11/2017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E3C5-F10F-4086-8E74-C3BF872A21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15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EE824-76D2-4280-871E-90D1778078B0}" type="datetimeFigureOut">
              <a:rPr lang="pt-BR" smtClean="0"/>
              <a:t>23/11/2017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818E3C5-F10F-4086-8E74-C3BF872A21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661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EE824-76D2-4280-871E-90D1778078B0}" type="datetimeFigureOut">
              <a:rPr lang="pt-BR" smtClean="0"/>
              <a:t>23/11/2017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E3C5-F10F-4086-8E74-C3BF872A21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4627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EE824-76D2-4280-871E-90D1778078B0}" type="datetimeFigureOut">
              <a:rPr lang="pt-BR" smtClean="0"/>
              <a:t>23/11/2017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E3C5-F10F-4086-8E74-C3BF872A21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192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EE824-76D2-4280-871E-90D1778078B0}" type="datetimeFigureOut">
              <a:rPr lang="pt-BR" smtClean="0"/>
              <a:t>23/11/2017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E3C5-F10F-4086-8E74-C3BF872A21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6932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EE824-76D2-4280-871E-90D1778078B0}" type="datetimeFigureOut">
              <a:rPr lang="pt-BR" smtClean="0"/>
              <a:t>23/11/2017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E3C5-F10F-4086-8E74-C3BF872A21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564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EE824-76D2-4280-871E-90D1778078B0}" type="datetimeFigureOut">
              <a:rPr lang="pt-BR" smtClean="0"/>
              <a:t>23/11/2017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E3C5-F10F-4086-8E74-C3BF872A21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9069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EE824-76D2-4280-871E-90D1778078B0}" type="datetimeFigureOut">
              <a:rPr lang="pt-BR" smtClean="0"/>
              <a:t>23/11/2017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E3C5-F10F-4086-8E74-C3BF872A21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5173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EE824-76D2-4280-871E-90D1778078B0}" type="datetimeFigureOut">
              <a:rPr lang="pt-BR" smtClean="0"/>
              <a:t>23/11/2017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E3C5-F10F-4086-8E74-C3BF872A21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6067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F0EE824-76D2-4280-871E-90D1778078B0}" type="datetimeFigureOut">
              <a:rPr lang="pt-BR" smtClean="0"/>
              <a:t>23/11/2017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18E3C5-F10F-4086-8E74-C3BF872A21A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874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2444" y="366294"/>
            <a:ext cx="9818602" cy="1523553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Resistor Detector</a:t>
            </a:r>
            <a:endParaRPr lang="pt-BR" sz="2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678774" y="2646342"/>
            <a:ext cx="6962272" cy="3224463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00000"/>
              </a:lnSpc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Disciplina: Introdução a recuperação </a:t>
            </a:r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multimídia</a:t>
            </a:r>
          </a:p>
          <a:p>
            <a:pPr algn="just">
              <a:lnSpc>
                <a:spcPct val="100000"/>
              </a:lnSpc>
            </a:pPr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Professor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: Eduardo Valle</a:t>
            </a:r>
          </a:p>
          <a:p>
            <a:pPr algn="just">
              <a:lnSpc>
                <a:spcPct val="100000"/>
              </a:lnSpc>
            </a:pP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Grupo: Adauto Braz de Pádua</a:t>
            </a:r>
          </a:p>
          <a:p>
            <a:pPr algn="just">
              <a:spcBef>
                <a:spcPts val="0"/>
              </a:spcBef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Lindomar 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Jose </a:t>
            </a:r>
            <a:r>
              <a:rPr lang="pt-BR" sz="2500" dirty="0" err="1">
                <a:latin typeface="Arial" panose="020B0604020202020204" pitchFamily="34" charset="0"/>
                <a:cs typeface="Arial" panose="020B0604020202020204" pitchFamily="34" charset="0"/>
              </a:rPr>
              <a:t>Batistão</a:t>
            </a: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Lucas da Silva Moraes</a:t>
            </a:r>
            <a:endParaRPr lang="pt-BR" sz="2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spcBef>
                <a:spcPts val="0"/>
              </a:spcBef>
            </a:pP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pt-BR"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Osvaldo </a:t>
            </a:r>
            <a:r>
              <a:rPr lang="pt-BR" sz="2500" dirty="0">
                <a:latin typeface="Arial" panose="020B0604020202020204" pitchFamily="34" charset="0"/>
                <a:cs typeface="Arial" panose="020B0604020202020204" pitchFamily="34" charset="0"/>
              </a:rPr>
              <a:t>Xavier Dias Junior</a:t>
            </a:r>
            <a:r>
              <a:rPr lang="pt-BR" dirty="0"/>
              <a:t> </a:t>
            </a:r>
          </a:p>
          <a:p>
            <a:pPr algn="just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21844">
            <a:off x="9219435" y="3260542"/>
            <a:ext cx="3779418" cy="377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040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4154" y="3355677"/>
            <a:ext cx="6226352" cy="350232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094" y="902573"/>
            <a:ext cx="3698494" cy="208040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616968" y="3221856"/>
            <a:ext cx="4364038" cy="2454772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3158226" y="1"/>
            <a:ext cx="6304951" cy="1121434"/>
          </a:xfrm>
        </p:spPr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Desenvolvimento: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estes 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1475417" y="1525688"/>
            <a:ext cx="7101913" cy="580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Identificação de verdadeiros positivos</a:t>
            </a:r>
          </a:p>
          <a:p>
            <a:pPr marL="0" indent="0">
              <a:buNone/>
            </a:pPr>
            <a:endParaRPr lang="pt-BR" sz="2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93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1484280" y="915480"/>
            <a:ext cx="10017720" cy="1751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Covariance</a:t>
            </a:r>
            <a:r>
              <a:rPr lang="pt-B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 Matrix </a:t>
            </a:r>
            <a:r>
              <a:rPr lang="pt-BR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and</a:t>
            </a:r>
            <a:r>
              <a:rPr lang="pt-BR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 </a:t>
            </a:r>
            <a:r>
              <a:rPr lang="pt-BR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rbel"/>
                <a:ea typeface="DejaVu Sans"/>
              </a:rPr>
              <a:t>Eigens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1484280" y="2666880"/>
            <a:ext cx="10017720" cy="31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0" name="Imagem 149"/>
          <p:cNvPicPr/>
          <p:nvPr/>
        </p:nvPicPr>
        <p:blipFill>
          <a:blip r:embed="rId2"/>
          <a:stretch/>
        </p:blipFill>
        <p:spPr>
          <a:xfrm>
            <a:off x="1306080" y="2458080"/>
            <a:ext cx="2437560" cy="2437560"/>
          </a:xfrm>
          <a:prstGeom prst="rect">
            <a:avLst/>
          </a:prstGeom>
          <a:ln>
            <a:noFill/>
          </a:ln>
        </p:spPr>
      </p:pic>
      <p:pic>
        <p:nvPicPr>
          <p:cNvPr id="151" name="Imagem 150"/>
          <p:cNvPicPr/>
          <p:nvPr/>
        </p:nvPicPr>
        <p:blipFill>
          <a:blip r:embed="rId3"/>
          <a:stretch/>
        </p:blipFill>
        <p:spPr>
          <a:xfrm>
            <a:off x="3888000" y="2458080"/>
            <a:ext cx="3685320" cy="2437560"/>
          </a:xfrm>
          <a:prstGeom prst="rect">
            <a:avLst/>
          </a:prstGeom>
          <a:ln>
            <a:noFill/>
          </a:ln>
        </p:spPr>
      </p:pic>
      <p:pic>
        <p:nvPicPr>
          <p:cNvPr id="152" name="Imagem 151"/>
          <p:cNvPicPr/>
          <p:nvPr/>
        </p:nvPicPr>
        <p:blipFill>
          <a:blip r:embed="rId4"/>
          <a:stretch/>
        </p:blipFill>
        <p:spPr>
          <a:xfrm>
            <a:off x="7573680" y="2458080"/>
            <a:ext cx="3685320" cy="2437560"/>
          </a:xfrm>
          <a:prstGeom prst="rect">
            <a:avLst/>
          </a:prstGeom>
          <a:ln>
            <a:noFill/>
          </a:ln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484280" y="-198501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Desenvolvimento: Segmentação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642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 txBox="1">
            <a:spLocks/>
          </p:cNvSpPr>
          <p:nvPr/>
        </p:nvSpPr>
        <p:spPr>
          <a:xfrm>
            <a:off x="1484280" y="-108348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Desenvolvimento: Segmentação</a:t>
            </a:r>
          </a:p>
          <a:p>
            <a:endParaRPr lang="pt-BR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636" y="1644251"/>
            <a:ext cx="4808426" cy="36662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9064" y="3137679"/>
            <a:ext cx="5254572" cy="140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77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277" y="2765423"/>
            <a:ext cx="1904762" cy="190476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384" y="2729943"/>
            <a:ext cx="1905000" cy="1905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3743277" y="2284257"/>
            <a:ext cx="2172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Imagem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Binarizada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6972097" y="2284257"/>
            <a:ext cx="2377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Imagem </a:t>
            </a:r>
            <a:r>
              <a:rPr lang="pt-BR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Rotacionada</a:t>
            </a:r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Espaço Reservado para Conteúdo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5759" y="4255695"/>
            <a:ext cx="2735890" cy="2416277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>
          <a:xfrm>
            <a:off x="1484280" y="-21138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Desenvolvimento: Segmentação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89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2"/>
          <p:cNvSpPr/>
          <p:nvPr/>
        </p:nvSpPr>
        <p:spPr>
          <a:xfrm>
            <a:off x="1484280" y="2666880"/>
            <a:ext cx="10017720" cy="31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55" name="Imagem 154"/>
          <p:cNvPicPr/>
          <p:nvPr/>
        </p:nvPicPr>
        <p:blipFill rotWithShape="1">
          <a:blip r:embed="rId2"/>
          <a:srcRect l="13078" t="12372" r="10453" b="11160"/>
          <a:stretch/>
        </p:blipFill>
        <p:spPr>
          <a:xfrm>
            <a:off x="2168147" y="2563363"/>
            <a:ext cx="2924354" cy="2924356"/>
          </a:xfrm>
          <a:prstGeom prst="rect">
            <a:avLst/>
          </a:prstGeom>
          <a:ln>
            <a:noFill/>
          </a:ln>
        </p:spPr>
      </p:pic>
      <p:sp>
        <p:nvSpPr>
          <p:cNvPr id="156" name="CustomShape 3"/>
          <p:cNvSpPr/>
          <p:nvPr/>
        </p:nvSpPr>
        <p:spPr>
          <a:xfrm>
            <a:off x="1257199" y="1561949"/>
            <a:ext cx="4885540" cy="7276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Active </a:t>
            </a:r>
            <a:r>
              <a:rPr lang="pt-BR" sz="3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Contour</a:t>
            </a:r>
            <a:r>
              <a:rPr lang="pt-BR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pt-BR" sz="3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Model</a:t>
            </a:r>
            <a:endParaRPr lang="pt-BR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1501564" y="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Desenvolvimento: </a:t>
            </a:r>
            <a:r>
              <a:rPr lang="pt-B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Snake</a:t>
            </a:r>
            <a:r>
              <a:rPr lang="pt-B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Adaptative</a:t>
            </a:r>
            <a:endParaRPr lang="pt-BR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stomShape 1"/>
          <p:cNvSpPr/>
          <p:nvPr/>
        </p:nvSpPr>
        <p:spPr>
          <a:xfrm>
            <a:off x="6612089" y="1561950"/>
            <a:ext cx="4031640" cy="5679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pt-BR" sz="3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Morphological</a:t>
            </a:r>
            <a:r>
              <a:rPr lang="pt-BR" sz="3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pt-BR" sz="3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Snakes</a:t>
            </a:r>
            <a:endParaRPr lang="pt-BR" sz="3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449" y="2051229"/>
            <a:ext cx="5029201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503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5970" y="5532610"/>
            <a:ext cx="4600036" cy="113381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374" y="1077409"/>
            <a:ext cx="4384224" cy="4270839"/>
          </a:xfrm>
          <a:prstGeom prst="rect">
            <a:avLst/>
          </a:prstGeom>
        </p:spPr>
      </p:pic>
      <p:sp>
        <p:nvSpPr>
          <p:cNvPr id="13" name="Espaço Reservado para Conteúdo 2"/>
          <p:cNvSpPr>
            <a:spLocks noGrp="1"/>
          </p:cNvSpPr>
          <p:nvPr>
            <p:ph idx="1"/>
          </p:nvPr>
        </p:nvSpPr>
        <p:spPr>
          <a:xfrm>
            <a:off x="1381325" y="2062942"/>
            <a:ext cx="5468049" cy="1974221"/>
          </a:xfrm>
        </p:spPr>
        <p:txBody>
          <a:bodyPr>
            <a:normAutofit/>
          </a:bodyPr>
          <a:lstStyle/>
          <a:p>
            <a:r>
              <a:rPr lang="pt-BR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Processamento do </a:t>
            </a:r>
            <a:r>
              <a:rPr lang="pt-BR" sz="2600" dirty="0">
                <a:latin typeface="Arial" panose="020B0604020202020204" pitchFamily="34" charset="0"/>
                <a:cs typeface="Arial" panose="020B0604020202020204" pitchFamily="34" charset="0"/>
              </a:rPr>
              <a:t>resistor </a:t>
            </a:r>
            <a:r>
              <a:rPr lang="pt-BR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com fundo complexo</a:t>
            </a:r>
            <a:endParaRPr lang="pt-BR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Problemas encontrados</a:t>
            </a:r>
            <a:endParaRPr lang="pt-BR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1501564" y="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Desenvolvimento: </a:t>
            </a:r>
            <a:r>
              <a:rPr lang="pt-B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Snake</a:t>
            </a:r>
            <a:r>
              <a:rPr lang="pt-B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 panose="020B0604020202020204" pitchFamily="34" charset="0"/>
                <a:ea typeface="DejaVu Sans"/>
                <a:cs typeface="Arial" panose="020B0604020202020204" pitchFamily="34" charset="0"/>
              </a:rPr>
              <a:t>Adaptative</a:t>
            </a:r>
            <a:endParaRPr lang="pt-BR" sz="1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598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021" y="2906531"/>
            <a:ext cx="4730979" cy="3815110"/>
          </a:xfrm>
        </p:spPr>
      </p:pic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1615968" y="389526"/>
            <a:ext cx="5975269" cy="43153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Identificação do faixas de cores.</a:t>
            </a:r>
          </a:p>
          <a:p>
            <a:endParaRPr lang="pt-BR" sz="2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/>
              <a:buNone/>
            </a:pPr>
            <a:endParaRPr lang="pt-BR" dirty="0"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1484280" y="-21138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Desenvolvimento: Identificação de faixa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t="21543" b="26933"/>
          <a:stretch/>
        </p:blipFill>
        <p:spPr>
          <a:xfrm>
            <a:off x="1839146" y="4787660"/>
            <a:ext cx="3093464" cy="31055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432" y="2387599"/>
            <a:ext cx="1366968" cy="333842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5"/>
          <a:srcRect l="277" t="29878" r="-277" b="21635"/>
          <a:stretch/>
        </p:blipFill>
        <p:spPr>
          <a:xfrm>
            <a:off x="1835338" y="2547189"/>
            <a:ext cx="3113473" cy="1509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25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543" y="2134773"/>
            <a:ext cx="5606333" cy="396545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38" y="2008845"/>
            <a:ext cx="5020971" cy="3848491"/>
          </a:xfrm>
          <a:prstGeom prst="rect">
            <a:avLst/>
          </a:prstGeom>
        </p:spPr>
      </p:pic>
      <p:sp>
        <p:nvSpPr>
          <p:cNvPr id="5" name="Título 1"/>
          <p:cNvSpPr txBox="1">
            <a:spLocks noGrp="1"/>
          </p:cNvSpPr>
          <p:nvPr>
            <p:ph type="title"/>
          </p:nvPr>
        </p:nvSpPr>
        <p:spPr>
          <a:xfrm>
            <a:off x="1458912" y="0"/>
            <a:ext cx="10733087" cy="17526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Desenvolvimento: Identificação da resistência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609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18816" y="0"/>
            <a:ext cx="10018713" cy="1752599"/>
          </a:xfrm>
        </p:spPr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Conclusão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126" y="4447674"/>
            <a:ext cx="5141212" cy="2576938"/>
          </a:xfr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1505936" y="228823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Base de dados do </a:t>
            </a:r>
            <a:r>
              <a:rPr lang="pt-B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Haar</a:t>
            </a: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Cascade</a:t>
            </a:r>
            <a:endParaRPr lang="pt-BR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Segmentação e Orientação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 smtClean="0">
                <a:latin typeface="Arial" panose="020B0604020202020204" pitchFamily="34" charset="0"/>
                <a:cs typeface="Arial" panose="020B0604020202020204" pitchFamily="34" charset="0"/>
              </a:rPr>
              <a:t>Avanços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173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2" y="0"/>
            <a:ext cx="10018713" cy="1752599"/>
          </a:xfrm>
        </p:spPr>
        <p:txBody>
          <a:bodyPr/>
          <a:lstStyle/>
          <a:p>
            <a:r>
              <a:rPr lang="pt-BR" dirty="0" smtClean="0"/>
              <a:t>Demonstração</a:t>
            </a:r>
            <a:br>
              <a:rPr lang="pt-BR" dirty="0" smtClean="0"/>
            </a:br>
            <a:endParaRPr lang="pt-BR" dirty="0"/>
          </a:p>
        </p:txBody>
      </p:sp>
      <p:pic>
        <p:nvPicPr>
          <p:cNvPr id="4" name="movie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87527" y="1061049"/>
            <a:ext cx="7074391" cy="5049837"/>
          </a:xfrm>
        </p:spPr>
      </p:pic>
    </p:spTree>
    <p:extLst>
      <p:ext uri="{BB962C8B-B14F-4D97-AF65-F5344CB8AC3E}">
        <p14:creationId xmlns:p14="http://schemas.microsoft.com/office/powerpoint/2010/main" val="416932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67058" y="0"/>
            <a:ext cx="10018713" cy="1752599"/>
          </a:xfrm>
        </p:spPr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Escopo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1" y="3154211"/>
            <a:ext cx="5181600" cy="3888273"/>
          </a:xfrm>
        </p:spPr>
      </p:pic>
      <p:sp>
        <p:nvSpPr>
          <p:cNvPr id="5" name="CustomShape 2"/>
          <p:cNvSpPr/>
          <p:nvPr/>
        </p:nvSpPr>
        <p:spPr>
          <a:xfrm>
            <a:off x="1620033" y="1027255"/>
            <a:ext cx="9275130" cy="3123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marL="571680" indent="-570600">
              <a:lnSpc>
                <a:spcPct val="100000"/>
              </a:lnSpc>
              <a:buClr>
                <a:srgbClr val="1287C3"/>
              </a:buClr>
              <a:buSzPct val="145000"/>
              <a:buFont typeface="Arial"/>
              <a:buChar char="•"/>
            </a:pPr>
            <a:r>
              <a:rPr lang="pt-BR" sz="24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Identificar o valor da resistência do componente através de reconhecimento e processamento de imagem. </a:t>
            </a:r>
            <a:endParaRPr lang="pt-BR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1003231" y="4075939"/>
            <a:ext cx="1181819" cy="91440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>
            <a:off x="2612431" y="4076909"/>
            <a:ext cx="1219327" cy="91440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4280814" y="4079799"/>
            <a:ext cx="1181819" cy="91440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5924126" y="4081629"/>
            <a:ext cx="1181819" cy="914400"/>
          </a:xfrm>
          <a:prstGeom prst="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de seta reta 11"/>
          <p:cNvCxnSpPr>
            <a:endCxn id="6" idx="1"/>
          </p:cNvCxnSpPr>
          <p:nvPr/>
        </p:nvCxnSpPr>
        <p:spPr>
          <a:xfrm flipV="1">
            <a:off x="2185050" y="4534109"/>
            <a:ext cx="427381" cy="16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3853433" y="4569704"/>
            <a:ext cx="427381" cy="16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ector de seta reta 14"/>
          <p:cNvCxnSpPr/>
          <p:nvPr/>
        </p:nvCxnSpPr>
        <p:spPr>
          <a:xfrm flipV="1">
            <a:off x="5484117" y="4531457"/>
            <a:ext cx="427381" cy="16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>
            <a:off x="1029123" y="4346791"/>
            <a:ext cx="118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Identificar 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2488613" y="4224636"/>
            <a:ext cx="15136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Reconhecer   faixas </a:t>
            </a:r>
            <a:endParaRPr lang="pt-BR" dirty="0"/>
          </a:p>
        </p:txBody>
      </p:sp>
      <p:sp>
        <p:nvSpPr>
          <p:cNvPr id="20" name="CaixaDeTexto 19"/>
          <p:cNvSpPr txBox="1"/>
          <p:nvPr/>
        </p:nvSpPr>
        <p:spPr>
          <a:xfrm>
            <a:off x="4288826" y="4341182"/>
            <a:ext cx="1181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Processar</a:t>
            </a:r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5950018" y="4209132"/>
            <a:ext cx="1239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Valor de resistência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40169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44696" y="0"/>
            <a:ext cx="10018713" cy="1752599"/>
          </a:xfrm>
        </p:spPr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Referencias bibliográficas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4696" y="1536939"/>
            <a:ext cx="10454647" cy="3630284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[1] JONES, Viola. 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Rapid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Boosted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Cascade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Disponível em: &lt;http://www.merl.com/publications/docs/TR2004-043.pdf&gt;. Acesso em: 03 out. 2017.</a:t>
            </a:r>
          </a:p>
          <a:p>
            <a:pPr marL="0" indent="0">
              <a:buNone/>
            </a:pP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PUTTEMANS, Steven. 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Cascade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Training. Disponível em: &lt;https://docs.opencv.org/3.3.0/dc/d88/tutorial_traincascade.html&gt;. Acesso em: 20 set. 2017.</a:t>
            </a:r>
          </a:p>
          <a:p>
            <a:pPr marL="0" indent="0">
              <a:buNone/>
            </a:pP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</a:t>
            </a:r>
            <a:r>
              <a:rPr lang="en-US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LIENHART, Rainer et al. Empirical Analysis of Detection Cascades of Boosted Classifiers for Rapid Object </a:t>
            </a:r>
            <a:r>
              <a:rPr lang="en-US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Detection.Disponível</a:t>
            </a:r>
            <a:r>
              <a:rPr lang="en-US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&lt;Empirical Analysis of Detection Cascades of Boosted Classifiers for Rapid Object Detection&gt;. </a:t>
            </a:r>
            <a:r>
              <a:rPr lang="en-US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17 out. 2017.</a:t>
            </a:r>
          </a:p>
          <a:p>
            <a:pPr marL="0" indent="0">
              <a:buNone/>
            </a:pPr>
            <a:r>
              <a:rPr lang="en-US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 SCIKIT-IMAGE DEVELOPMENT TEAM. Active 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Contour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Disponível em: &lt;http://scikit-image.org/docs/dev/auto_examples/edges/plot_active_contours.html&gt;. Acesso em: 10 out. 2017.</a:t>
            </a:r>
            <a:endParaRPr lang="en-US" sz="1900" dirty="0">
              <a:solidFill>
                <a:srgbClr val="22222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[5]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SCIKIT-IMAGE DEVELOPMENT TEAM. 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Morphological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Snakes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Disponível em: &lt;http://scikit-image.org/docs/dev/auto_examples/segmentation/plot_morphsnakes.html&gt;. Acesso em: 10 out. 2017.</a:t>
            </a:r>
          </a:p>
          <a:p>
            <a:pPr marL="0" indent="0">
              <a:buNone/>
            </a:pP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[6] MORDVINTSEV, Alexander; REVISION, 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Abid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K.. 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Contours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Getting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Started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Disponível em: &lt;http://opencv-python-tutroals.readthedocs.io/en/latest/py_tutorials/py_imgproc/py_contours/py_contours_begin/py_contours_begin.html#contours-getting-started&gt;. Acesso em: 12 out. 2017.</a:t>
            </a:r>
          </a:p>
          <a:p>
            <a:pPr marL="0" indent="0">
              <a:buNone/>
            </a:pP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[7] QUEK, 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Alyssa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Axes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Orientation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BR" sz="1900" dirty="0" err="1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Blob</a:t>
            </a:r>
            <a:r>
              <a:rPr lang="pt-BR" sz="1900" dirty="0"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 Disponível em: &lt;https://alyssaq.github.io/2015/computing-the-axes-or-orientation-of-a-blob/&gt;. Acesso em: 17 out. 2017</a:t>
            </a:r>
            <a:r>
              <a:rPr lang="pt-BR" dirty="0"/>
              <a:t>.</a:t>
            </a:r>
          </a:p>
        </p:txBody>
      </p:sp>
      <p:sp>
        <p:nvSpPr>
          <p:cNvPr id="4" name="Retângulo 3"/>
          <p:cNvSpPr/>
          <p:nvPr/>
        </p:nvSpPr>
        <p:spPr>
          <a:xfrm>
            <a:off x="2530415" y="503719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106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0794" y="2350699"/>
            <a:ext cx="10018713" cy="1752599"/>
          </a:xfrm>
        </p:spPr>
        <p:txBody>
          <a:bodyPr>
            <a:normAutofit fontScale="90000"/>
          </a:bodyPr>
          <a:lstStyle/>
          <a:p>
            <a:r>
              <a:rPr lang="pt-BR" sz="5000" dirty="0" smtClean="0"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  <a:br>
              <a:rPr lang="pt-BR" sz="5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5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5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5000" dirty="0" smtClean="0">
                <a:latin typeface="Arial" panose="020B0604020202020204" pitchFamily="34" charset="0"/>
                <a:cs typeface="Arial" panose="020B0604020202020204" pitchFamily="34" charset="0"/>
              </a:rPr>
              <a:t>Duvidas?</a:t>
            </a:r>
            <a:endParaRPr lang="pt-BR" sz="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2295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644731" y="1752599"/>
            <a:ext cx="5975269" cy="1996888"/>
          </a:xfrm>
        </p:spPr>
        <p:txBody>
          <a:bodyPr>
            <a:normAutofit/>
          </a:bodyPr>
          <a:lstStyle/>
          <a:p>
            <a:r>
              <a:rPr lang="pt-BR" sz="2700" dirty="0">
                <a:latin typeface="Arial" panose="020B0604020202020204" pitchFamily="34" charset="0"/>
                <a:cs typeface="Arial" panose="020B0604020202020204" pitchFamily="34" charset="0"/>
              </a:rPr>
              <a:t>Como?</a:t>
            </a:r>
          </a:p>
          <a:p>
            <a:r>
              <a:rPr lang="pt-BR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Qual a quantidade </a:t>
            </a:r>
            <a:r>
              <a:rPr lang="pt-BR" sz="2700" dirty="0">
                <a:latin typeface="Arial" panose="020B0604020202020204" pitchFamily="34" charset="0"/>
                <a:cs typeface="Arial" panose="020B0604020202020204" pitchFamily="34" charset="0"/>
              </a:rPr>
              <a:t>de imagens ?</a:t>
            </a:r>
          </a:p>
          <a:p>
            <a:r>
              <a:rPr lang="pt-BR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Qual o formato das imagens ? </a:t>
            </a:r>
          </a:p>
          <a:p>
            <a:endParaRPr lang="pt-BR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97" y="3103112"/>
            <a:ext cx="6547447" cy="327372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528" y="1637045"/>
            <a:ext cx="4498375" cy="162139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887" y="3370345"/>
            <a:ext cx="5131113" cy="3118399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1484310" y="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Desenvolvimento: </a:t>
            </a:r>
            <a:r>
              <a:rPr lang="pt-B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Base de dados</a:t>
            </a:r>
            <a:r>
              <a:rPr lang="pt-BR" sz="1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/>
            </a:r>
            <a:br>
              <a:rPr lang="pt-BR" sz="1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81107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Desenvolvimento: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Haar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</a:t>
            </a:r>
            <a:r>
              <a:rPr lang="pt-B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Cascade</a:t>
            </a:r>
            <a:r>
              <a:rPr lang="pt-BR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/>
            </a:r>
            <a:br>
              <a:rPr lang="pt-BR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1644731" y="1752599"/>
            <a:ext cx="5975269" cy="19968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Treinamento</a:t>
            </a:r>
          </a:p>
          <a:p>
            <a:r>
              <a:rPr lang="pt-BR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Base de dados</a:t>
            </a:r>
          </a:p>
          <a:p>
            <a:r>
              <a:rPr lang="pt-BR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Teste e aplicação</a:t>
            </a:r>
          </a:p>
          <a:p>
            <a:endParaRPr lang="pt-BR" sz="2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/>
              <a:buNone/>
            </a:pPr>
            <a:endParaRPr lang="pt-BR" dirty="0"/>
          </a:p>
        </p:txBody>
      </p:sp>
      <p:pic>
        <p:nvPicPr>
          <p:cNvPr id="6" name="Imagem 5"/>
          <p:cNvPicPr/>
          <p:nvPr/>
        </p:nvPicPr>
        <p:blipFill>
          <a:blip r:embed="rId2"/>
          <a:stretch/>
        </p:blipFill>
        <p:spPr>
          <a:xfrm>
            <a:off x="2279719" y="3634594"/>
            <a:ext cx="2559699" cy="2274500"/>
          </a:xfrm>
          <a:prstGeom prst="rect">
            <a:avLst/>
          </a:prstGeom>
          <a:ln>
            <a:noFill/>
          </a:ln>
        </p:spPr>
      </p:pic>
      <p:sp>
        <p:nvSpPr>
          <p:cNvPr id="7" name="CustomShape 1"/>
          <p:cNvSpPr/>
          <p:nvPr/>
        </p:nvSpPr>
        <p:spPr>
          <a:xfrm>
            <a:off x="8888813" y="4381267"/>
            <a:ext cx="1672560" cy="160272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pic>
        <p:nvPicPr>
          <p:cNvPr id="8" name="Espaço Reservado para Conteúdo 3"/>
          <p:cNvPicPr/>
          <p:nvPr/>
        </p:nvPicPr>
        <p:blipFill>
          <a:blip r:embed="rId3"/>
          <a:srcRect t="42721" b="31871"/>
          <a:stretch/>
        </p:blipFill>
        <p:spPr>
          <a:xfrm rot="3483000">
            <a:off x="8598850" y="2156019"/>
            <a:ext cx="3122640" cy="792360"/>
          </a:xfrm>
          <a:prstGeom prst="rect">
            <a:avLst/>
          </a:prstGeom>
          <a:ln>
            <a:noFill/>
          </a:ln>
        </p:spPr>
      </p:pic>
      <p:pic>
        <p:nvPicPr>
          <p:cNvPr id="9" name="Imagem 5"/>
          <p:cNvPicPr/>
          <p:nvPr/>
        </p:nvPicPr>
        <p:blipFill>
          <a:blip r:embed="rId4"/>
          <a:srcRect t="44040" b="34911"/>
          <a:stretch/>
        </p:blipFill>
        <p:spPr>
          <a:xfrm rot="2829000">
            <a:off x="7925907" y="4826586"/>
            <a:ext cx="3388680" cy="712080"/>
          </a:xfrm>
          <a:prstGeom prst="rect">
            <a:avLst/>
          </a:prstGeom>
          <a:ln>
            <a:noFill/>
          </a:ln>
        </p:spPr>
      </p:pic>
      <p:sp>
        <p:nvSpPr>
          <p:cNvPr id="10" name="CustomShape 3"/>
          <p:cNvSpPr/>
          <p:nvPr/>
        </p:nvSpPr>
        <p:spPr>
          <a:xfrm>
            <a:off x="9444130" y="1874139"/>
            <a:ext cx="1672560" cy="160272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"/>
          <a:stretch/>
        </p:blipFill>
        <p:spPr>
          <a:xfrm rot="19709968">
            <a:off x="5828949" y="1217635"/>
            <a:ext cx="2782369" cy="2915727"/>
          </a:xfrm>
          <a:prstGeom prst="rect">
            <a:avLst/>
          </a:prstGeom>
        </p:spPr>
      </p:pic>
      <p:sp>
        <p:nvSpPr>
          <p:cNvPr id="11" name="CustomShape 3"/>
          <p:cNvSpPr/>
          <p:nvPr/>
        </p:nvSpPr>
        <p:spPr>
          <a:xfrm>
            <a:off x="6534372" y="1998269"/>
            <a:ext cx="1672560" cy="1602720"/>
          </a:xfrm>
          <a:prstGeom prst="rect">
            <a:avLst/>
          </a:prstGeom>
          <a:noFill/>
          <a:ln>
            <a:rou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970106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Desenvolvimento: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Haar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</a:t>
            </a:r>
            <a:r>
              <a:rPr lang="pt-B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Cascade</a:t>
            </a:r>
            <a:r>
              <a:rPr lang="pt-BR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/>
            </a:r>
            <a:br>
              <a:rPr lang="pt-BR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1681948" y="809410"/>
            <a:ext cx="8259123" cy="19130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Funcionamento: </a:t>
            </a:r>
            <a:r>
              <a:rPr lang="pt-BR" sz="27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pt-BR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 e Imagens Integrais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5539058" y="2404486"/>
            <a:ext cx="1807234" cy="1543409"/>
          </a:xfrm>
          <a:prstGeom prst="rect">
            <a:avLst/>
          </a:prstGeom>
          <a:solidFill>
            <a:schemeClr val="lt1"/>
          </a:solidFill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7815533" y="2404486"/>
            <a:ext cx="1807234" cy="1543409"/>
          </a:xfrm>
          <a:prstGeom prst="rect">
            <a:avLst/>
          </a:prstGeom>
          <a:solidFill>
            <a:schemeClr val="lt1"/>
          </a:solidFill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5539058" y="4090410"/>
            <a:ext cx="1807234" cy="1543409"/>
          </a:xfrm>
          <a:prstGeom prst="rect">
            <a:avLst/>
          </a:prstGeom>
          <a:solidFill>
            <a:schemeClr val="lt1"/>
          </a:solidFill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7815533" y="4090410"/>
            <a:ext cx="1807234" cy="1543409"/>
          </a:xfrm>
          <a:prstGeom prst="rect">
            <a:avLst/>
          </a:prstGeom>
          <a:solidFill>
            <a:schemeClr val="lt1"/>
          </a:solidFill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/>
          <p:cNvSpPr/>
          <p:nvPr/>
        </p:nvSpPr>
        <p:spPr>
          <a:xfrm>
            <a:off x="8291783" y="2623561"/>
            <a:ext cx="882051" cy="571859"/>
          </a:xfrm>
          <a:prstGeom prst="rect">
            <a:avLst/>
          </a:prstGeom>
          <a:solidFill>
            <a:schemeClr val="tx1"/>
          </a:solidFill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/>
          <p:cNvSpPr/>
          <p:nvPr/>
        </p:nvSpPr>
        <p:spPr>
          <a:xfrm>
            <a:off x="8592809" y="2690594"/>
            <a:ext cx="266700" cy="437791"/>
          </a:xfrm>
          <a:prstGeom prst="rect">
            <a:avLst/>
          </a:prstGeom>
          <a:solidFill>
            <a:schemeClr val="lt1"/>
          </a:solidFill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/>
          <p:cNvSpPr/>
          <p:nvPr/>
        </p:nvSpPr>
        <p:spPr>
          <a:xfrm>
            <a:off x="5730187" y="2604332"/>
            <a:ext cx="1319572" cy="524054"/>
          </a:xfrm>
          <a:prstGeom prst="rect">
            <a:avLst/>
          </a:prstGeom>
          <a:solidFill>
            <a:schemeClr val="tx1"/>
          </a:solidFill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/>
          <p:cNvSpPr/>
          <p:nvPr/>
        </p:nvSpPr>
        <p:spPr>
          <a:xfrm>
            <a:off x="5811510" y="2890620"/>
            <a:ext cx="1162050" cy="162282"/>
          </a:xfrm>
          <a:prstGeom prst="rect">
            <a:avLst/>
          </a:prstGeom>
          <a:solidFill>
            <a:schemeClr val="lt1"/>
          </a:solidFill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204" y="4090410"/>
            <a:ext cx="1807234" cy="1543409"/>
          </a:xfrm>
          <a:prstGeom prst="rect">
            <a:avLst/>
          </a:prstGeom>
        </p:spPr>
      </p:pic>
      <p:pic>
        <p:nvPicPr>
          <p:cNvPr id="30" name="Imagem 29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532" y="4090408"/>
            <a:ext cx="1807235" cy="1543409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057" y="4090408"/>
            <a:ext cx="1807235" cy="1543409"/>
          </a:xfrm>
          <a:prstGeom prst="rect">
            <a:avLst/>
          </a:prstGeom>
        </p:spPr>
      </p:pic>
      <p:sp>
        <p:nvSpPr>
          <p:cNvPr id="32" name="Retângulo 31"/>
          <p:cNvSpPr/>
          <p:nvPr/>
        </p:nvSpPr>
        <p:spPr>
          <a:xfrm>
            <a:off x="5787292" y="4185120"/>
            <a:ext cx="1319572" cy="524054"/>
          </a:xfrm>
          <a:prstGeom prst="rect">
            <a:avLst/>
          </a:prstGeom>
          <a:solidFill>
            <a:schemeClr val="tx1"/>
          </a:solidFill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5868615" y="4471408"/>
            <a:ext cx="1162050" cy="162282"/>
          </a:xfrm>
          <a:prstGeom prst="rect">
            <a:avLst/>
          </a:prstGeom>
          <a:solidFill>
            <a:schemeClr val="lt1"/>
          </a:solidFill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tângulo 33"/>
          <p:cNvSpPr/>
          <p:nvPr/>
        </p:nvSpPr>
        <p:spPr>
          <a:xfrm>
            <a:off x="8291783" y="4185478"/>
            <a:ext cx="882051" cy="571859"/>
          </a:xfrm>
          <a:prstGeom prst="rect">
            <a:avLst/>
          </a:prstGeom>
          <a:solidFill>
            <a:schemeClr val="tx1"/>
          </a:solidFill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Retângulo 34"/>
          <p:cNvSpPr/>
          <p:nvPr/>
        </p:nvSpPr>
        <p:spPr>
          <a:xfrm>
            <a:off x="8592809" y="4252511"/>
            <a:ext cx="266700" cy="437791"/>
          </a:xfrm>
          <a:prstGeom prst="rect">
            <a:avLst/>
          </a:prstGeom>
          <a:solidFill>
            <a:schemeClr val="lt1"/>
          </a:solidFill>
          <a:ln w="3810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5508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84310" y="876300"/>
            <a:ext cx="10018713" cy="13517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2700" dirty="0">
                <a:latin typeface="Arial" panose="020B0604020202020204" pitchFamily="34" charset="0"/>
                <a:cs typeface="Arial" panose="020B0604020202020204" pitchFamily="34" charset="0"/>
              </a:rPr>
              <a:t>Aprendizado e Classificador em Cascata</a:t>
            </a:r>
          </a:p>
        </p:txBody>
      </p:sp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Desenvolvimento: </a:t>
            </a:r>
            <a:r>
              <a:rPr lang="pt-BR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Haar</a:t>
            </a:r>
            <a:r>
              <a:rPr lang="pt-BR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 </a:t>
            </a:r>
            <a:r>
              <a:rPr lang="pt-BR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Cascade</a:t>
            </a:r>
            <a:r>
              <a:rPr lang="pt-BR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/>
            </a:r>
            <a:br>
              <a:rPr lang="pt-BR" sz="1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374" y="2405606"/>
            <a:ext cx="6028517" cy="318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15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120" y="1418855"/>
            <a:ext cx="4990081" cy="505958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25" y="2687846"/>
            <a:ext cx="6039795" cy="2932981"/>
          </a:xfrm>
          <a:prstGeom prst="rect">
            <a:avLst/>
          </a:prstGeom>
        </p:spPr>
      </p:pic>
      <p:sp>
        <p:nvSpPr>
          <p:cNvPr id="8" name="Espaço Reservado para Conteúdo 2"/>
          <p:cNvSpPr>
            <a:spLocks noGrp="1"/>
          </p:cNvSpPr>
          <p:nvPr>
            <p:ph idx="1"/>
          </p:nvPr>
        </p:nvSpPr>
        <p:spPr>
          <a:xfrm>
            <a:off x="1438581" y="1608403"/>
            <a:ext cx="5583321" cy="1223639"/>
          </a:xfrm>
        </p:spPr>
        <p:txBody>
          <a:bodyPr>
            <a:normAutofit/>
          </a:bodyPr>
          <a:lstStyle/>
          <a:p>
            <a:endParaRPr lang="pt-BR" sz="2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Base de dados final.</a:t>
            </a:r>
            <a:endParaRPr lang="pt-BR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dirty="0"/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1662868" y="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Desenvolvimento: </a:t>
            </a:r>
            <a:r>
              <a:rPr lang="pt-BR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Base de dados</a:t>
            </a:r>
            <a:r>
              <a:rPr lang="pt-BR" sz="1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/>
            </a:r>
            <a:br>
              <a:rPr lang="pt-BR" sz="18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97098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84309" y="622539"/>
            <a:ext cx="10018713" cy="3124201"/>
          </a:xfrm>
        </p:spPr>
        <p:txBody>
          <a:bodyPr/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Treinamento</a:t>
            </a:r>
          </a:p>
          <a:p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484310" y="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mtClean="0">
                <a:latin typeface="Arial" panose="020B0604020202020204" pitchFamily="34" charset="0"/>
                <a:cs typeface="Arial" panose="020B0604020202020204" pitchFamily="34" charset="0"/>
              </a:rPr>
              <a:t>Desenvolvimento: </a:t>
            </a:r>
            <a:r>
              <a:rPr lang="pt-BR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ea typeface="DejaVu Sans"/>
              </a:rPr>
              <a:t>Haar Cascade</a:t>
            </a:r>
            <a:r>
              <a:rPr lang="pt-BR" sz="18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/>
            </a:r>
            <a:br>
              <a:rPr lang="pt-BR" sz="1800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</a:b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356" y="2260121"/>
            <a:ext cx="6044826" cy="384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36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58226" y="0"/>
            <a:ext cx="6304951" cy="1752599"/>
          </a:xfrm>
        </p:spPr>
        <p:txBody>
          <a:bodyPr/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Desenvolvimento: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estes 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2054338" y="2510935"/>
            <a:ext cx="5525745" cy="382569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pt-BR" dirty="0"/>
          </a:p>
        </p:txBody>
      </p:sp>
      <p:sp>
        <p:nvSpPr>
          <p:cNvPr id="10" name="Espaço Reservado para Conteúdo 2"/>
          <p:cNvSpPr txBox="1">
            <a:spLocks/>
          </p:cNvSpPr>
          <p:nvPr/>
        </p:nvSpPr>
        <p:spPr>
          <a:xfrm>
            <a:off x="1475417" y="2166363"/>
            <a:ext cx="5975269" cy="580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pt-BR" sz="2700" dirty="0" smtClean="0">
                <a:latin typeface="Arial" panose="020B0604020202020204" pitchFamily="34" charset="0"/>
                <a:cs typeface="Arial" panose="020B0604020202020204" pitchFamily="34" charset="0"/>
              </a:rPr>
              <a:t>Identificação de falsos positivos</a:t>
            </a:r>
          </a:p>
          <a:p>
            <a:endParaRPr lang="pt-BR" sz="2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2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/>
              <a:buNone/>
            </a:pP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662" y="2085267"/>
            <a:ext cx="4201064" cy="425136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759" y="2066150"/>
            <a:ext cx="4270482" cy="427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293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axe">
  <a:themeElements>
    <a:clrScheme name="Paralaxe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axe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ax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461</TotalTime>
  <Words>211</Words>
  <Application>Microsoft Office PowerPoint</Application>
  <PresentationFormat>Widescreen</PresentationFormat>
  <Paragraphs>67</Paragraphs>
  <Slides>21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Corbel</vt:lpstr>
      <vt:lpstr>DejaVu Sans</vt:lpstr>
      <vt:lpstr>Paralaxe</vt:lpstr>
      <vt:lpstr>Resistor Detector</vt:lpstr>
      <vt:lpstr>Escopo</vt:lpstr>
      <vt:lpstr>Apresentação do PowerPoint</vt:lpstr>
      <vt:lpstr>Desenvolvimento: Haar Cascade </vt:lpstr>
      <vt:lpstr>Desenvolvimento: Haar Cascade </vt:lpstr>
      <vt:lpstr>Desenvolvimento: Haar Cascade </vt:lpstr>
      <vt:lpstr>Apresentação do PowerPoint</vt:lpstr>
      <vt:lpstr>Apresentação do PowerPoint</vt:lpstr>
      <vt:lpstr>Desenvolvimento: Testes </vt:lpstr>
      <vt:lpstr>Desenvolvimento: Testes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Desenvolvimento: Identificação da resistência</vt:lpstr>
      <vt:lpstr>Conclusão</vt:lpstr>
      <vt:lpstr>Demonstração </vt:lpstr>
      <vt:lpstr>Referencias bibliográficas</vt:lpstr>
      <vt:lpstr>Obrigado!  Duvidas?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Identificações de resistores  (Pensar em um nome melhor)</dc:title>
  <dc:creator>Adauto</dc:creator>
  <cp:lastModifiedBy>Adauto</cp:lastModifiedBy>
  <cp:revision>81</cp:revision>
  <dcterms:created xsi:type="dcterms:W3CDTF">2017-11-09T21:23:03Z</dcterms:created>
  <dcterms:modified xsi:type="dcterms:W3CDTF">2017-11-23T10:19:34Z</dcterms:modified>
</cp:coreProperties>
</file>